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337" r:id="rId3"/>
    <p:sldId id="332" r:id="rId4"/>
    <p:sldId id="333" r:id="rId5"/>
    <p:sldId id="335" r:id="rId6"/>
    <p:sldId id="336" r:id="rId7"/>
    <p:sldId id="295" r:id="rId8"/>
    <p:sldId id="325" r:id="rId9"/>
    <p:sldId id="326" r:id="rId10"/>
    <p:sldId id="327" r:id="rId11"/>
    <p:sldId id="329" r:id="rId12"/>
    <p:sldId id="330" r:id="rId13"/>
    <p:sldId id="328" r:id="rId14"/>
    <p:sldId id="323" r:id="rId15"/>
    <p:sldId id="30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322E96-3F2B-43F9-B729-290E89D0595E}" v="2" dt="2026-05-18T21:11:12.8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68" y="3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ela Scott" userId="0289922954461595" providerId="LiveId" clId="{B39DC869-5B33-481A-90D2-B4C0A20D10D6}"/>
    <pc:docChg chg="addSld delSld modSld">
      <pc:chgData name="Angela Scott" userId="0289922954461595" providerId="LiveId" clId="{B39DC869-5B33-481A-90D2-B4C0A20D10D6}" dt="2026-05-18T21:11:51.938" v="3" actId="47"/>
      <pc:docMkLst>
        <pc:docMk/>
      </pc:docMkLst>
      <pc:sldChg chg="del">
        <pc:chgData name="Angela Scott" userId="0289922954461595" providerId="LiveId" clId="{B39DC869-5B33-481A-90D2-B4C0A20D10D6}" dt="2026-05-18T21:11:42.970" v="2" actId="47"/>
        <pc:sldMkLst>
          <pc:docMk/>
          <pc:sldMk cId="3295594455" sldId="294"/>
        </pc:sldMkLst>
      </pc:sldChg>
      <pc:sldChg chg="del">
        <pc:chgData name="Angela Scott" userId="0289922954461595" providerId="LiveId" clId="{B39DC869-5B33-481A-90D2-B4C0A20D10D6}" dt="2026-05-18T21:11:51.938" v="3" actId="47"/>
        <pc:sldMkLst>
          <pc:docMk/>
          <pc:sldMk cId="1003688627" sldId="324"/>
        </pc:sldMkLst>
      </pc:sldChg>
      <pc:sldChg chg="add setBg">
        <pc:chgData name="Angela Scott" userId="0289922954461595" providerId="LiveId" clId="{B39DC869-5B33-481A-90D2-B4C0A20D10D6}" dt="2026-05-18T21:11:12.813" v="1"/>
        <pc:sldMkLst>
          <pc:docMk/>
          <pc:sldMk cId="1245769905" sldId="33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B0172-8C88-401C-B496-287D78845CB6}" type="datetimeFigureOut">
              <a:rPr lang="en-NZ" smtClean="0"/>
              <a:t>18/05/2026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58F0FC-289A-4870-90BA-0505F61EBF0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08773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A9771-2BC7-4FAF-A496-4174D6E6EA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00EFA6-97DF-4A76-989E-6DAEDA69FC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3FF43D-EB1E-4804-934C-2800A10F8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5E223-6AA4-4CD5-9936-BABFA1053CB9}" type="datetimeFigureOut">
              <a:rPr lang="en-NZ" smtClean="0"/>
              <a:t>18/05/2026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BBA87-ECA6-465B-86E8-0DF165263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E7A02-F589-4E1D-8782-988F5AE88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AE69-FDA0-4A28-871D-FA32CE57FB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85118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FE29F-1CF6-458F-A359-B92E16790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A8182-0D40-4868-9AFE-95724D374B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10050-1CC7-4242-B803-64F7FD116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5E223-6AA4-4CD5-9936-BABFA1053CB9}" type="datetimeFigureOut">
              <a:rPr lang="en-NZ" smtClean="0"/>
              <a:t>18/05/2026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3BD567-259D-40C8-BE5A-B03B037D0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8E5D3C-AB87-477D-8266-18EAEA2F5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AE69-FDA0-4A28-871D-FA32CE57FB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51964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1D856-1132-4457-8580-1BA9D418F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04008E-0E42-4B6D-B0CA-11609547C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80F12-82F2-42C4-817E-247FC0FCC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5E223-6AA4-4CD5-9936-BABFA1053CB9}" type="datetimeFigureOut">
              <a:rPr lang="en-NZ" smtClean="0"/>
              <a:t>18/05/2026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25E60-BD58-41AB-85A3-C1853C097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F31D4-565F-455C-A317-1020A2575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AE69-FDA0-4A28-871D-FA32CE57FB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35073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67AD8-FDA1-4E68-8810-DA1B8657C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B7257-CCE1-4ECE-8487-1212C0D451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F8267E-498E-450E-9B8C-63CDDBBC26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661BEE-0F76-40F4-B221-85EAD974E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5E223-6AA4-4CD5-9936-BABFA1053CB9}" type="datetimeFigureOut">
              <a:rPr lang="en-NZ" smtClean="0"/>
              <a:t>18/05/2026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2BA52D-D926-4118-9693-8E55FC438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2AC37-101E-4F92-BC5F-DEEE0768D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AE69-FDA0-4A28-871D-FA32CE57FB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93850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7AD9A-CFF7-49E6-98B8-B8BFA484A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96F712-8BBB-42A9-BC55-E96A5E946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28E27D-6DB6-4EC9-9F52-68E45E3C5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17E4FB-D998-4F48-8672-50619D7AD2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9D2E2A-7976-48C9-8FC5-955DE9C473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C8A2AF-096A-4718-B289-A44687748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5E223-6AA4-4CD5-9936-BABFA1053CB9}" type="datetimeFigureOut">
              <a:rPr lang="en-NZ" smtClean="0"/>
              <a:t>18/05/2026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1742A4-DC0F-4ABB-B943-3440EEC28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77DA1E-3858-409D-8944-03A5503AF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AE69-FDA0-4A28-871D-FA32CE57FB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19498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5D64A-6B19-4B2B-B7EF-9BBB62F5E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BBD4F9-8ECE-40DA-8390-69CF5A966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5E223-6AA4-4CD5-9936-BABFA1053CB9}" type="datetimeFigureOut">
              <a:rPr lang="en-NZ" smtClean="0"/>
              <a:t>18/05/2026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1351AE-B6CB-46EE-9211-F594D3DA4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02C637-1A5A-4E72-A6E5-5436D9C73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AE69-FDA0-4A28-871D-FA32CE57FB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05975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5BBE45-852E-4DAB-8D3D-43A7EF6F8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5E223-6AA4-4CD5-9936-BABFA1053CB9}" type="datetimeFigureOut">
              <a:rPr lang="en-NZ" smtClean="0"/>
              <a:t>18/05/2026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FBFA96-336A-4FB1-827B-7F0A68B28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9C7A19-AA91-448A-A9D0-CCBB99292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AE69-FDA0-4A28-871D-FA32CE57FB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52422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9382F-91CA-4E8C-A447-A29AD2080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2D86F-FB39-4B94-9FA8-24AAF6DB1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09845A-2AAF-47E6-A3AE-3FAA5DB183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C1E4CC-5538-4205-822E-5A5D16253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5E223-6AA4-4CD5-9936-BABFA1053CB9}" type="datetimeFigureOut">
              <a:rPr lang="en-NZ" smtClean="0"/>
              <a:t>18/05/2026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B09C23-D105-4280-B7B1-60F54B7E9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AECCB5-1D68-4737-A62E-F6A16EA15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AE69-FDA0-4A28-871D-FA32CE57FB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22408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D9963-5718-409D-9030-A306A702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1C6133-94DE-4629-9B93-37F671E1F5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67016E-81A7-449B-84C8-4B5694F2D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86ACB7-5772-4FA2-8CFA-21CD53B97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5E223-6AA4-4CD5-9936-BABFA1053CB9}" type="datetimeFigureOut">
              <a:rPr lang="en-NZ" smtClean="0"/>
              <a:t>18/05/2026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CEE445-654A-4B99-97FE-AEB73D684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D2D6C9-A121-4B1B-8DB6-4682ACB8C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AE69-FDA0-4A28-871D-FA32CE57FB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9250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AA6CE-761D-4C50-AD1C-70CE58840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254739-E652-4CC2-B2E4-54E4906E5F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3550D1-E129-4134-8F7F-17D1CA6BE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5E223-6AA4-4CD5-9936-BABFA1053CB9}" type="datetimeFigureOut">
              <a:rPr lang="en-NZ" smtClean="0"/>
              <a:t>18/05/2026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1793A-2146-4994-8F7F-54E304EDA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B33104-E5EA-419D-BDEA-AB7E66C6C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AE69-FDA0-4A28-871D-FA32CE57FB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23077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82CF91-E4D6-4081-B69E-6A1AF9E077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E9224C-798A-4D70-B6A2-38C4F729C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D9273-DFA4-427C-B5C0-BBC17ECBC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5E223-6AA4-4CD5-9936-BABFA1053CB9}" type="datetimeFigureOut">
              <a:rPr lang="en-NZ" smtClean="0"/>
              <a:t>18/05/2026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C6E78-7C91-4191-B8E4-D90A8BB9E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F729E-1AB5-415F-8E4C-4AF835DF2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AE69-FDA0-4A28-871D-FA32CE57FB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87831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11AD1C83-9799-C747-8C7C-3E237ECBE6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5773003" cy="424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588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419C3D-DAB3-40B8-B8CF-6738199B0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6C5B03-A128-4657-95F8-DBA695CE1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E20B9B-F343-407D-8626-5CDB1173AC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5E223-6AA4-4CD5-9936-BABFA1053CB9}" type="datetimeFigureOut">
              <a:rPr lang="en-NZ" smtClean="0"/>
              <a:t>18/05/2026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19EB1-D662-41FF-8E20-B0E9AE125C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872DC-2174-4A2D-B7DF-00AE2B2AD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AAE69-FDA0-4A28-871D-FA32CE57FB7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23133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zcycletrail.com/" TargetMode="External"/><Relationship Id="rId2" Type="http://schemas.openxmlformats.org/officeDocument/2006/relationships/hyperlink" Target="http://www.nzcycletrail.com/trad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7.png"/><Relationship Id="rId4" Type="http://schemas.openxmlformats.org/officeDocument/2006/relationships/hyperlink" Target="mailto:angela@nzcycletr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F4D3E5F-64E0-4845-8CC5-FCB62FF360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29" b="792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0E8EA2-596A-1D4C-A70A-AD6B22944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871" y="0"/>
            <a:ext cx="5675914" cy="38497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2E1D9D-6360-9341-86DE-B17C3610B468}"/>
              </a:ext>
            </a:extLst>
          </p:cNvPr>
          <p:cNvSpPr txBox="1"/>
          <p:nvPr/>
        </p:nvSpPr>
        <p:spPr>
          <a:xfrm>
            <a:off x="445267" y="2051684"/>
            <a:ext cx="496162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NZ" sz="2400" b="1" dirty="0">
                <a:solidFill>
                  <a:schemeClr val="bg1"/>
                </a:solidFill>
                <a:latin typeface="Montserrat ExtraBold"/>
                <a:cs typeface="Calibri"/>
              </a:rPr>
              <a:t>TRENZ 2026</a:t>
            </a:r>
          </a:p>
        </p:txBody>
      </p:sp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4EE51EE2-66C8-4DE3-8383-B9EB95D0B0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597" y="0"/>
            <a:ext cx="2808716" cy="115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963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D43EF3-0489-452B-9FDC-8D45BCAC3587}"/>
              </a:ext>
            </a:extLst>
          </p:cNvPr>
          <p:cNvSpPr txBox="1"/>
          <p:nvPr/>
        </p:nvSpPr>
        <p:spPr>
          <a:xfrm>
            <a:off x="5914168" y="2358190"/>
            <a:ext cx="5915122" cy="39942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NZ" sz="2000" b="1" dirty="0">
                <a:solidFill>
                  <a:srgbClr val="92D050"/>
                </a:solidFill>
                <a:latin typeface="Montserrat ExtraBold"/>
                <a:cs typeface="Calibri"/>
              </a:rPr>
              <a:t>Key Takeaways </a:t>
            </a:r>
            <a:endParaRPr lang="en-US" sz="2000" b="1" dirty="0">
              <a:solidFill>
                <a:schemeClr val="bg1"/>
              </a:solidFill>
              <a:latin typeface="Montserrat ExtraBold"/>
              <a:cs typeface="Calibri"/>
            </a:endParaRPr>
          </a:p>
          <a:p>
            <a:pPr marL="34290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000" b="1" dirty="0">
                <a:solidFill>
                  <a:schemeClr val="bg1"/>
                </a:solidFill>
                <a:latin typeface="Montserrat ExtraBold"/>
                <a:cs typeface="Calibri"/>
              </a:rPr>
              <a:t>23 Great Rides of New Zealand</a:t>
            </a:r>
          </a:p>
          <a:p>
            <a:pPr marL="34290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000" b="1" dirty="0">
                <a:solidFill>
                  <a:schemeClr val="bg1"/>
                </a:solidFill>
                <a:latin typeface="Montserrat ExtraBold"/>
                <a:cs typeface="Calibri"/>
              </a:rPr>
              <a:t>Trails are mostly off road </a:t>
            </a:r>
          </a:p>
          <a:p>
            <a:pPr marL="34290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000" b="1" dirty="0">
                <a:solidFill>
                  <a:schemeClr val="bg1"/>
                </a:solidFill>
                <a:latin typeface="Montserrat ExtraBold"/>
                <a:cs typeface="Calibri"/>
              </a:rPr>
              <a:t>Premium cycling experience </a:t>
            </a:r>
          </a:p>
          <a:p>
            <a:pPr marL="34290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000" b="1" dirty="0">
                <a:solidFill>
                  <a:schemeClr val="bg1"/>
                </a:solidFill>
                <a:latin typeface="Montserrat ExtraBold"/>
                <a:cs typeface="Calibri"/>
              </a:rPr>
              <a:t>Cycle a section of a Great Ride (1-2 hours)</a:t>
            </a:r>
          </a:p>
          <a:p>
            <a:pPr marL="34290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000" b="1" dirty="0">
                <a:solidFill>
                  <a:schemeClr val="bg1"/>
                </a:solidFill>
                <a:latin typeface="Montserrat ExtraBold"/>
                <a:cs typeface="Calibri"/>
              </a:rPr>
              <a:t>Multi-day (2-7 days)</a:t>
            </a:r>
          </a:p>
          <a:p>
            <a:pPr marL="34290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NZ" sz="2000" b="1" dirty="0">
                <a:solidFill>
                  <a:schemeClr val="bg1"/>
                </a:solidFill>
                <a:latin typeface="Montserrat ExtraBold"/>
                <a:cs typeface="Calibri"/>
              </a:rPr>
              <a:t>Export ready cycle operators </a:t>
            </a:r>
          </a:p>
          <a:p>
            <a:pPr marL="34290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NZ" sz="2000" b="1" dirty="0">
                <a:solidFill>
                  <a:schemeClr val="bg1"/>
                </a:solidFill>
                <a:latin typeface="Montserrat ExtraBold"/>
                <a:cs typeface="Calibri"/>
              </a:rPr>
              <a:t>High level of infrastructure (bike hire, shuttle, accommodation, guided or self-guided)</a:t>
            </a:r>
          </a:p>
          <a:p>
            <a:pPr algn="just">
              <a:lnSpc>
                <a:spcPct val="107000"/>
              </a:lnSpc>
            </a:pPr>
            <a:endParaRPr lang="en-US" b="1" dirty="0">
              <a:solidFill>
                <a:schemeClr val="bg1"/>
              </a:solidFill>
              <a:latin typeface="Montserrat ExtraBold"/>
              <a:cs typeface="Calibri"/>
            </a:endParaRPr>
          </a:p>
        </p:txBody>
      </p:sp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EEB30477-12F6-350F-79CA-E60CBE78C8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9" t="15739" r="28257" b="7970"/>
          <a:stretch/>
        </p:blipFill>
        <p:spPr>
          <a:xfrm>
            <a:off x="157213" y="468617"/>
            <a:ext cx="5358063" cy="59207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3D7005-F701-A70F-C2F3-CA014B1A67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766" y="-94820"/>
            <a:ext cx="2155901" cy="245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769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844FE8-F5E6-6D5B-A641-9DD7FA673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977749-412F-4CAF-6308-0449467DA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94" y="269995"/>
            <a:ext cx="5901282" cy="376341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73A00BC-2125-9D47-19FD-275E6F8AB4F6}"/>
              </a:ext>
            </a:extLst>
          </p:cNvPr>
          <p:cNvSpPr txBox="1"/>
          <p:nvPr/>
        </p:nvSpPr>
        <p:spPr>
          <a:xfrm>
            <a:off x="6172126" y="647732"/>
            <a:ext cx="1971910" cy="402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NZ" sz="2000" b="1" dirty="0">
                <a:solidFill>
                  <a:schemeClr val="bg1"/>
                </a:solidFill>
                <a:latin typeface="Montserrat ExtraBold"/>
                <a:cs typeface="Calibri"/>
              </a:rPr>
              <a:t>Wine &amp; Food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6B010C9-A923-E8F5-615D-C72DA8C0A4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163" y="4301161"/>
            <a:ext cx="4515383" cy="250548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37E7E50-49F1-28D6-53AB-DF9B79D9BF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7711" y="4033406"/>
            <a:ext cx="3720126" cy="275785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834CCEE-83CD-D500-A653-92C54B8030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334" y="2041786"/>
            <a:ext cx="3720125" cy="351211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D008C87-E8D4-88AE-2EC4-A240BB9EE7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6667" y="1025464"/>
            <a:ext cx="3791170" cy="260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76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496DE4-17BB-CCC6-0F29-E5BA26CB1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7134CE-5E65-33CA-9723-CAC0A61A9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73" y="3157042"/>
            <a:ext cx="6621720" cy="35815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54CEFC-6733-F54C-BB85-5191FE7982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2197" y="220716"/>
            <a:ext cx="5108229" cy="35815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653296-FD0F-10AE-EC6A-B29DE23C5A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092" y="220716"/>
            <a:ext cx="4888711" cy="28392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0423B6D-5104-4428-F9E6-9B89E297D4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1715" y="3899337"/>
            <a:ext cx="4888711" cy="283920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E591268-3B4D-2C98-A615-A10C1061955A}"/>
              </a:ext>
            </a:extLst>
          </p:cNvPr>
          <p:cNvSpPr txBox="1"/>
          <p:nvPr/>
        </p:nvSpPr>
        <p:spPr>
          <a:xfrm>
            <a:off x="5219804" y="1177158"/>
            <a:ext cx="1971910" cy="731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NZ" sz="2000" b="1" dirty="0">
                <a:solidFill>
                  <a:schemeClr val="bg1"/>
                </a:solidFill>
                <a:latin typeface="Montserrat ExtraBold"/>
                <a:cs typeface="Calibri"/>
              </a:rPr>
              <a:t>Spectacular Scenery</a:t>
            </a:r>
          </a:p>
        </p:txBody>
      </p:sp>
    </p:spTree>
    <p:extLst>
      <p:ext uri="{BB962C8B-B14F-4D97-AF65-F5344CB8AC3E}">
        <p14:creationId xmlns:p14="http://schemas.microsoft.com/office/powerpoint/2010/main" val="2081456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BE23E9-11BB-2246-EC9B-68C286F5E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38CD22-5E89-3B81-63FD-37A825BC9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092" y="2690647"/>
            <a:ext cx="5538457" cy="36502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4F55208-8FE6-DCD1-68A3-9801727C0BE0}"/>
              </a:ext>
            </a:extLst>
          </p:cNvPr>
          <p:cNvSpPr txBox="1"/>
          <p:nvPr/>
        </p:nvSpPr>
        <p:spPr>
          <a:xfrm>
            <a:off x="50343" y="898531"/>
            <a:ext cx="2044632" cy="859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NZ" sz="2400" b="1" dirty="0">
                <a:solidFill>
                  <a:schemeClr val="bg1"/>
                </a:solidFill>
                <a:latin typeface="Montserrat ExtraBold"/>
                <a:cs typeface="Calibri"/>
              </a:rPr>
              <a:t>Remote Wilderness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66917D9-6DCD-33EC-169B-28A50CDD5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452" y="247543"/>
            <a:ext cx="5390380" cy="26542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82A296D-FDC6-7298-F05D-0F2DB1C8F0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0375" y="3257161"/>
            <a:ext cx="5538457" cy="31746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A627D70-C90A-627F-014B-C05C79D6AB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9013" y="344221"/>
            <a:ext cx="4121362" cy="196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742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8CBE53-571E-34ED-8429-59AB7F1C0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C513599-C1BD-AB6B-6D83-F534C2A8B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81" y="375338"/>
            <a:ext cx="5288847" cy="35044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AEB052-0F49-0F28-DE3F-81740D79D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9477" y="494059"/>
            <a:ext cx="4959605" cy="36196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27F7451-8746-8733-E987-693E02837E4B}"/>
              </a:ext>
            </a:extLst>
          </p:cNvPr>
          <p:cNvSpPr txBox="1"/>
          <p:nvPr/>
        </p:nvSpPr>
        <p:spPr>
          <a:xfrm>
            <a:off x="5843981" y="42080"/>
            <a:ext cx="3880869" cy="402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n-NZ" sz="2000" b="1" dirty="0">
                <a:solidFill>
                  <a:schemeClr val="bg1"/>
                </a:solidFill>
                <a:latin typeface="Montserrat ExtraBold"/>
                <a:cs typeface="Calibri"/>
              </a:rPr>
              <a:t>Culture &amp; Heritage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2B1D07-E909-9442-2609-793E257D59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579" y="4113745"/>
            <a:ext cx="3469104" cy="23689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88DCCE-69AB-CCF5-8892-B6D752C8B4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1862" y="3934675"/>
            <a:ext cx="4102612" cy="272705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FAC32FF-837B-D23B-8AFF-8505B1399E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0139" y="3025227"/>
            <a:ext cx="3022853" cy="361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169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F3086C8E-0118-18AD-9D9C-45068100B8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94" t="69709" r="42130" b="14110"/>
          <a:stretch/>
        </p:blipFill>
        <p:spPr>
          <a:xfrm>
            <a:off x="8851281" y="2900197"/>
            <a:ext cx="3212714" cy="264301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7CE9DF-89C0-4BB3-A6F1-FDF1924E1EFF}"/>
              </a:ext>
            </a:extLst>
          </p:cNvPr>
          <p:cNvSpPr txBox="1"/>
          <p:nvPr/>
        </p:nvSpPr>
        <p:spPr>
          <a:xfrm>
            <a:off x="306169" y="413239"/>
            <a:ext cx="3458520" cy="4222694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NZ" sz="2000" b="1" dirty="0">
                <a:solidFill>
                  <a:srgbClr val="92D050"/>
                </a:solidFill>
                <a:latin typeface="Montserrat ExtraBold"/>
                <a:cs typeface="Calibri"/>
              </a:rPr>
              <a:t>Trail Grade for Great Rides</a:t>
            </a:r>
          </a:p>
          <a:p>
            <a:pPr marL="800100" lvl="1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000" b="1" dirty="0">
                <a:solidFill>
                  <a:schemeClr val="bg1"/>
                </a:solidFill>
                <a:latin typeface="Montserrat ExtraBold"/>
                <a:cs typeface="Calibri"/>
              </a:rPr>
              <a:t>Grade 1 (yellow) Easiest to Grade 5 (black) Expert</a:t>
            </a:r>
          </a:p>
          <a:p>
            <a:pPr lvl="1" algn="just">
              <a:lnSpc>
                <a:spcPct val="107000"/>
              </a:lnSpc>
            </a:pPr>
            <a:endParaRPr lang="en-US" sz="2000" b="1" dirty="0">
              <a:solidFill>
                <a:schemeClr val="bg1"/>
              </a:solidFill>
              <a:latin typeface="Montserrat ExtraBold"/>
              <a:cs typeface="Calibri"/>
            </a:endParaRPr>
          </a:p>
          <a:p>
            <a:pPr marL="34290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000" b="1" dirty="0">
                <a:solidFill>
                  <a:srgbClr val="92D050"/>
                </a:solidFill>
                <a:latin typeface="Montserrat ExtraBold"/>
                <a:cs typeface="Calibri"/>
              </a:rPr>
              <a:t>Trail Signage</a:t>
            </a:r>
          </a:p>
          <a:p>
            <a:pPr marL="800100" lvl="1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000" b="1" dirty="0">
                <a:solidFill>
                  <a:schemeClr val="bg1"/>
                </a:solidFill>
                <a:latin typeface="Montserrat ExtraBold"/>
                <a:cs typeface="Calibri"/>
              </a:rPr>
              <a:t>Wayfinding</a:t>
            </a:r>
            <a:r>
              <a:rPr lang="en-US" sz="2000" b="1" dirty="0">
                <a:solidFill>
                  <a:srgbClr val="92D050"/>
                </a:solidFill>
                <a:latin typeface="Montserrat ExtraBold"/>
                <a:cs typeface="Calibri"/>
              </a:rPr>
              <a:t> </a:t>
            </a:r>
          </a:p>
          <a:p>
            <a:endParaRPr lang="en-NZ" sz="2000" b="1" dirty="0">
              <a:solidFill>
                <a:schemeClr val="bg1"/>
              </a:solidFill>
              <a:latin typeface="Montserrat ExtraBold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b="1" dirty="0">
                <a:solidFill>
                  <a:srgbClr val="92D050"/>
                </a:solidFill>
                <a:latin typeface="Montserrat ExtraBold"/>
                <a:cs typeface="Calibri"/>
              </a:rPr>
              <a:t>Seasonality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NZ" sz="2000" b="1" dirty="0">
                <a:solidFill>
                  <a:schemeClr val="bg1"/>
                </a:solidFill>
                <a:latin typeface="Montserrat ExtraBold"/>
                <a:cs typeface="Calibri"/>
              </a:rPr>
              <a:t>Spring &amp; Autumn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NZ" sz="2000" b="1" dirty="0">
                <a:solidFill>
                  <a:schemeClr val="bg1"/>
                </a:solidFill>
                <a:latin typeface="Montserrat ExtraBold"/>
                <a:cs typeface="Calibri"/>
              </a:rPr>
              <a:t>Winter riding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NZ" sz="2000" b="1" dirty="0">
                <a:solidFill>
                  <a:schemeClr val="bg1"/>
                </a:solidFill>
                <a:latin typeface="Montserrat ExtraBold"/>
                <a:cs typeface="Calibri"/>
              </a:rPr>
              <a:t>Summer (peak)</a:t>
            </a:r>
          </a:p>
        </p:txBody>
      </p:sp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7F939F12-4CC9-4BF0-6460-C68B3E4C3F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9" t="15739" r="55246" b="52112"/>
          <a:stretch/>
        </p:blipFill>
        <p:spPr>
          <a:xfrm>
            <a:off x="6401404" y="2864406"/>
            <a:ext cx="2868719" cy="3590330"/>
          </a:xfrm>
          <a:prstGeom prst="rect">
            <a:avLst/>
          </a:prstGeom>
        </p:spPr>
      </p:pic>
      <p:pic>
        <p:nvPicPr>
          <p:cNvPr id="11" name="Picture 10" descr="A sign with a map on it&#10;&#10;Description automatically generated with low confidence">
            <a:extLst>
              <a:ext uri="{FF2B5EF4-FFF2-40B4-BE49-F238E27FC236}">
                <a16:creationId xmlns:a16="http://schemas.microsoft.com/office/drawing/2014/main" id="{82BD4AEE-59B6-34FE-A749-673CD52EA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06" y="5038715"/>
            <a:ext cx="1489725" cy="12468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86839A-D9B7-84E0-F18D-A3087181AA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646" y="-94820"/>
            <a:ext cx="1973021" cy="21353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DF0A2D-F7DE-EB31-034C-42BEF3DC38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035429" y="4912200"/>
            <a:ext cx="3258634" cy="17345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D8039B-076F-C0A0-98F3-D074B0AA6F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1545" y="1422232"/>
            <a:ext cx="1973021" cy="288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99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7911EA-1424-8529-61BC-2A6F9A97E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38" y="3690261"/>
            <a:ext cx="5737000" cy="30570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3AF0E9-882D-452F-C73F-C66128AD9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3074" y="3909220"/>
            <a:ext cx="5399314" cy="263434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A499F6C-C663-7931-072B-C4EE6F9F11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538" y="314437"/>
            <a:ext cx="5737000" cy="32581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BCD508-9EF0-1AC3-22CC-09681451A5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5642" y="314438"/>
            <a:ext cx="3523072" cy="33758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D0C547-7A0D-16A9-4EAA-3D6C331EC3C9}"/>
              </a:ext>
            </a:extLst>
          </p:cNvPr>
          <p:cNvSpPr txBox="1"/>
          <p:nvPr/>
        </p:nvSpPr>
        <p:spPr>
          <a:xfrm>
            <a:off x="6282091" y="986686"/>
            <a:ext cx="21111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b="1" dirty="0">
                <a:solidFill>
                  <a:srgbClr val="92D050"/>
                </a:solidFill>
                <a:latin typeface="Montserrat ExtraBold"/>
                <a:cs typeface="Calibri"/>
              </a:rPr>
              <a:t>Grade 1 &amp; 2 – riding on flat smooth paths</a:t>
            </a:r>
          </a:p>
        </p:txBody>
      </p:sp>
    </p:spTree>
    <p:extLst>
      <p:ext uri="{BB962C8B-B14F-4D97-AF65-F5344CB8AC3E}">
        <p14:creationId xmlns:p14="http://schemas.microsoft.com/office/powerpoint/2010/main" val="1276028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6D0C547-7A0D-16A9-4EAA-3D6C331EC3C9}"/>
              </a:ext>
            </a:extLst>
          </p:cNvPr>
          <p:cNvSpPr txBox="1"/>
          <p:nvPr/>
        </p:nvSpPr>
        <p:spPr>
          <a:xfrm>
            <a:off x="263948" y="6124548"/>
            <a:ext cx="10803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b="1" dirty="0">
                <a:solidFill>
                  <a:srgbClr val="92D050"/>
                </a:solidFill>
                <a:latin typeface="Montserrat ExtraBold"/>
                <a:cs typeface="Calibri"/>
              </a:rPr>
              <a:t>Grade 3 – intermediate trails with moderate hills &amp; some rougher terrain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A6221F-3515-4963-BF27-E7E9B6B7B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4892"/>
            <a:ext cx="7082287" cy="48593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4D8DADB-EF89-7A66-320C-3EF0AF844F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2697" y="3614468"/>
            <a:ext cx="4626909" cy="21698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3B1E0D-439E-221B-7E9A-0A8A0100DC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2698" y="658188"/>
            <a:ext cx="4550226" cy="284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464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ECE2A6-6462-2E96-01C8-ED4332D6D9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08"/>
          <a:stretch/>
        </p:blipFill>
        <p:spPr>
          <a:xfrm>
            <a:off x="18625" y="815377"/>
            <a:ext cx="7450759" cy="42528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F642D8-A4D2-CFF2-27CA-E8315B4B17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0296" y="3519578"/>
            <a:ext cx="3687561" cy="301072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6D0C547-7A0D-16A9-4EAA-3D6C331EC3C9}"/>
              </a:ext>
            </a:extLst>
          </p:cNvPr>
          <p:cNvSpPr txBox="1"/>
          <p:nvPr/>
        </p:nvSpPr>
        <p:spPr>
          <a:xfrm>
            <a:off x="153391" y="5421001"/>
            <a:ext cx="114761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b="1" dirty="0">
                <a:solidFill>
                  <a:srgbClr val="92D050"/>
                </a:solidFill>
                <a:latin typeface="Montserrat ExtraBold"/>
                <a:cs typeface="Calibri"/>
              </a:rPr>
              <a:t>Grade 4 &amp; 5 – more suitable for mountain bikers, </a:t>
            </a:r>
          </a:p>
          <a:p>
            <a:r>
              <a:rPr lang="en-NZ" sz="2000" b="1" dirty="0">
                <a:solidFill>
                  <a:srgbClr val="92D050"/>
                </a:solidFill>
                <a:latin typeface="Montserrat ExtraBold"/>
                <a:cs typeface="Calibri"/>
              </a:rPr>
              <a:t>may cover steep, rugged, remote terrain. 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E33BAC9-6261-2167-421C-4BA8488315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5365" y="815377"/>
            <a:ext cx="4248743" cy="252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461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6D0C547-7A0D-16A9-4EAA-3D6C331EC3C9}"/>
              </a:ext>
            </a:extLst>
          </p:cNvPr>
          <p:cNvSpPr txBox="1"/>
          <p:nvPr/>
        </p:nvSpPr>
        <p:spPr>
          <a:xfrm>
            <a:off x="2741315" y="5754490"/>
            <a:ext cx="7075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b="1" dirty="0">
                <a:solidFill>
                  <a:schemeClr val="bg1"/>
                </a:solidFill>
                <a:latin typeface="Montserrat ExtraBold"/>
                <a:cs typeface="Calibri"/>
              </a:rPr>
              <a:t>Accessible Great Rides for adaptive riders.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CC2A5D-8FFC-D424-8F35-974FC9CF0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982" y="565377"/>
            <a:ext cx="9291868" cy="490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33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77FB3A-99CC-5570-A21C-EAE76DA3B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BC6B89-8FFB-2E6F-8E0B-153E33290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403" y="-38252"/>
            <a:ext cx="1838429" cy="20917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A46C075-B295-8835-F916-82F859E24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333" y="798787"/>
            <a:ext cx="5369743" cy="43298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941058-1AFC-4AB8-ACF2-05D92FB924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2427" y="3538146"/>
            <a:ext cx="4251689" cy="27406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42FF666-36DD-C85B-3BDD-2694B788E5C8}"/>
              </a:ext>
            </a:extLst>
          </p:cNvPr>
          <p:cNvSpPr txBox="1"/>
          <p:nvPr/>
        </p:nvSpPr>
        <p:spPr>
          <a:xfrm>
            <a:off x="558782" y="5223761"/>
            <a:ext cx="54636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b="1" dirty="0">
                <a:solidFill>
                  <a:schemeClr val="bg1"/>
                </a:solidFill>
                <a:latin typeface="Montserrat ExtraBold"/>
                <a:cs typeface="Calibri"/>
              </a:rPr>
              <a:t>Fully supported – set departures, through to FIT (partial support, walk ups). Shuttle transfers.  1 hour – multi day.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2F46D95-09AA-070E-0122-3166C85C1B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2427" y="798787"/>
            <a:ext cx="4203976" cy="252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87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6D0C547-7A0D-16A9-4EAA-3D6C331EC3C9}"/>
              </a:ext>
            </a:extLst>
          </p:cNvPr>
          <p:cNvSpPr txBox="1"/>
          <p:nvPr/>
        </p:nvSpPr>
        <p:spPr>
          <a:xfrm>
            <a:off x="9093183" y="2432132"/>
            <a:ext cx="287448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b="1" dirty="0">
                <a:solidFill>
                  <a:schemeClr val="bg1"/>
                </a:solidFill>
                <a:latin typeface="Montserrat ExtraBold"/>
                <a:cs typeface="Calibri"/>
              </a:rPr>
              <a:t>E-bikes welcome on all Great Rides.  </a:t>
            </a:r>
          </a:p>
          <a:p>
            <a:endParaRPr lang="en-NZ" sz="2000" b="1" dirty="0">
              <a:solidFill>
                <a:schemeClr val="bg1"/>
              </a:solidFill>
              <a:latin typeface="Montserrat ExtraBold"/>
              <a:cs typeface="Calibri"/>
            </a:endParaRPr>
          </a:p>
          <a:p>
            <a:r>
              <a:rPr lang="en-NZ" sz="2000" b="1" dirty="0">
                <a:solidFill>
                  <a:schemeClr val="bg1"/>
                </a:solidFill>
                <a:latin typeface="Montserrat ExtraBold"/>
                <a:cs typeface="Calibri"/>
              </a:rPr>
              <a:t>Make sure there is sufficient battery charge.</a:t>
            </a:r>
          </a:p>
          <a:p>
            <a:endParaRPr lang="en-NZ" sz="2000" b="1" dirty="0">
              <a:solidFill>
                <a:schemeClr val="bg1"/>
              </a:solidFill>
              <a:latin typeface="Montserrat ExtraBold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D54A3C-7B78-14D2-3522-DE4700102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7886" y="3555516"/>
            <a:ext cx="4093428" cy="27406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0E475F-1EBD-5612-30F1-E7301EA82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328" y="3555517"/>
            <a:ext cx="4251689" cy="27010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E319DD6-7365-440B-2248-0367A52238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9642" y="88060"/>
            <a:ext cx="1973021" cy="21353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8DA34F-2BF0-D708-B9AB-B1F37108C1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328" y="421906"/>
            <a:ext cx="4389713" cy="28805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4173184-13F0-CBF6-9ADA-D7D09A6098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6898" y="421906"/>
            <a:ext cx="4093428" cy="288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98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7CE9DF-89C0-4BB3-A6F1-FDF1924E1EFF}"/>
              </a:ext>
            </a:extLst>
          </p:cNvPr>
          <p:cNvSpPr txBox="1"/>
          <p:nvPr/>
        </p:nvSpPr>
        <p:spPr>
          <a:xfrm>
            <a:off x="216306" y="1047751"/>
            <a:ext cx="6877513" cy="440120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NZ" sz="2000" b="1" dirty="0">
                <a:solidFill>
                  <a:srgbClr val="92D050"/>
                </a:solidFill>
                <a:latin typeface="Montserrat ExtraBold"/>
                <a:cs typeface="Calibri"/>
              </a:rPr>
              <a:t>Selling The Right Experience</a:t>
            </a:r>
            <a:endParaRPr lang="en-US" sz="2000" b="1" dirty="0">
              <a:solidFill>
                <a:schemeClr val="bg1"/>
              </a:solidFill>
              <a:latin typeface="Montserrat ExtraBold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b="1" dirty="0">
                <a:solidFill>
                  <a:schemeClr val="bg1"/>
                </a:solidFill>
                <a:latin typeface="Montserrat ExtraBold"/>
                <a:cs typeface="Calibri"/>
              </a:rPr>
              <a:t>Type of client &amp; their fitness level / cycling experience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sz="2000" b="1" dirty="0">
                <a:solidFill>
                  <a:schemeClr val="bg1"/>
                </a:solidFill>
                <a:latin typeface="Montserrat ExtraBold"/>
                <a:cs typeface="Calibri"/>
              </a:rPr>
              <a:t>Family friendly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sz="2000" b="1" dirty="0">
                <a:solidFill>
                  <a:schemeClr val="bg1"/>
                </a:solidFill>
                <a:latin typeface="Montserrat ExtraBold"/>
                <a:cs typeface="Calibri"/>
              </a:rPr>
              <a:t>Recreational Rider - Couples/Friends/Independent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sz="2000" b="1" dirty="0">
                <a:solidFill>
                  <a:schemeClr val="bg1"/>
                </a:solidFill>
                <a:latin typeface="Montserrat ExtraBold"/>
                <a:cs typeface="Calibri"/>
              </a:rPr>
              <a:t>Hardcore rider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000" b="1" dirty="0">
                <a:solidFill>
                  <a:schemeClr val="bg1"/>
                </a:solidFill>
                <a:latin typeface="Montserrat ExtraBold"/>
                <a:cs typeface="Calibri"/>
              </a:rPr>
              <a:t>Availability of E-bikes (book ahead)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000" b="1" dirty="0">
                <a:solidFill>
                  <a:schemeClr val="bg1"/>
                </a:solidFill>
                <a:latin typeface="Montserrat ExtraBold"/>
                <a:cs typeface="Calibri"/>
              </a:rPr>
              <a:t>Heights and bike requirements (E bikes)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000" b="1" dirty="0">
                <a:solidFill>
                  <a:schemeClr val="bg1"/>
                </a:solidFill>
                <a:latin typeface="Montserrat ExtraBold"/>
                <a:cs typeface="Calibri"/>
              </a:rPr>
              <a:t>Accommodation 3-4 star plus / transfers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000" b="1" dirty="0">
                <a:solidFill>
                  <a:schemeClr val="bg1"/>
                </a:solidFill>
                <a:latin typeface="Montserrat ExtraBold"/>
                <a:cs typeface="Calibri"/>
              </a:rPr>
              <a:t>Partially supported vs fully supported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000" b="1" dirty="0">
                <a:solidFill>
                  <a:schemeClr val="bg1"/>
                </a:solidFill>
                <a:latin typeface="Montserrat ExtraBold"/>
                <a:cs typeface="Calibri"/>
              </a:rPr>
              <a:t>Build into a New Zealand Itinerary – North &amp; South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000" b="1" dirty="0">
                <a:solidFill>
                  <a:schemeClr val="bg1"/>
                </a:solidFill>
                <a:latin typeface="Montserrat ExtraBold"/>
                <a:cs typeface="Calibri"/>
              </a:rPr>
              <a:t>Passion Points – wine &amp; food, culture …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437BE2-127A-D045-F150-AFD06A834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766" y="-94820"/>
            <a:ext cx="2155901" cy="2453010"/>
          </a:xfrm>
          <a:prstGeom prst="rect">
            <a:avLst/>
          </a:prstGeom>
        </p:spPr>
      </p:pic>
      <p:pic>
        <p:nvPicPr>
          <p:cNvPr id="7" name="Picture 6" descr="A group of people riding bikes&#10;&#10;Description automatically generated with medium confidence">
            <a:extLst>
              <a:ext uri="{FF2B5EF4-FFF2-40B4-BE49-F238E27FC236}">
                <a16:creationId xmlns:a16="http://schemas.microsoft.com/office/drawing/2014/main" id="{C51288AF-9C28-44AE-8428-215F27F1A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875" y="2978139"/>
            <a:ext cx="3703782" cy="2470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8892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8E7D3-CC61-47EE-ACE0-09376777F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5760" y="2263067"/>
            <a:ext cx="9788795" cy="1883934"/>
          </a:xfrm>
        </p:spPr>
        <p:txBody>
          <a:bodyPr>
            <a:normAutofit/>
          </a:bodyPr>
          <a:lstStyle/>
          <a:p>
            <a:r>
              <a:rPr lang="en-NZ" sz="2000" b="1" dirty="0">
                <a:solidFill>
                  <a:schemeClr val="bg1">
                    <a:lumMod val="95000"/>
                  </a:schemeClr>
                </a:solidFill>
                <a:latin typeface="Montserrat ExtraBold"/>
                <a:cs typeface="Calibri"/>
              </a:rPr>
              <a:t>Trade Resources – </a:t>
            </a:r>
            <a:r>
              <a:rPr lang="en-NZ" sz="2000" b="1" dirty="0">
                <a:solidFill>
                  <a:srgbClr val="92D050"/>
                </a:solidFill>
                <a:latin typeface="Montserrat ExtraBold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www.nzcycletrail.com/trade</a:t>
            </a:r>
            <a:r>
              <a:rPr lang="en-NZ" sz="2000" b="1" dirty="0">
                <a:solidFill>
                  <a:srgbClr val="92D050"/>
                </a:solidFill>
                <a:latin typeface="Montserrat ExtraBold"/>
                <a:cs typeface="Calibri"/>
              </a:rPr>
              <a:t> </a:t>
            </a:r>
          </a:p>
          <a:p>
            <a:r>
              <a:rPr lang="en-NZ" sz="2000" b="1" dirty="0">
                <a:solidFill>
                  <a:schemeClr val="bg1">
                    <a:lumMod val="95000"/>
                  </a:schemeClr>
                </a:solidFill>
                <a:latin typeface="Montserrat ExtraBold"/>
                <a:cs typeface="Calibri"/>
              </a:rPr>
              <a:t>Visit our website – </a:t>
            </a:r>
            <a:r>
              <a:rPr lang="en-NZ" sz="2000" b="1" dirty="0">
                <a:solidFill>
                  <a:srgbClr val="92D050"/>
                </a:solidFill>
                <a:latin typeface="Montserrat ExtraBold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www.nzcycletrail.com</a:t>
            </a:r>
            <a:endParaRPr lang="en-NZ" sz="2000" b="1" dirty="0">
              <a:solidFill>
                <a:srgbClr val="92D050"/>
              </a:solidFill>
              <a:latin typeface="Montserrat ExtraBold"/>
              <a:cs typeface="Calibri"/>
            </a:endParaRPr>
          </a:p>
          <a:p>
            <a:r>
              <a:rPr lang="en-NZ" sz="2000" b="1" dirty="0">
                <a:solidFill>
                  <a:schemeClr val="bg1">
                    <a:lumMod val="95000"/>
                  </a:schemeClr>
                </a:solidFill>
                <a:latin typeface="Montserrat ExtraBold"/>
                <a:cs typeface="Calibri"/>
              </a:rPr>
              <a:t>Email: </a:t>
            </a:r>
            <a:r>
              <a:rPr lang="en-NZ" sz="2000" b="1" dirty="0">
                <a:solidFill>
                  <a:srgbClr val="92D050"/>
                </a:solidFill>
                <a:latin typeface="Montserrat ExtraBold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angela@nzcycletrail.com</a:t>
            </a:r>
            <a:endParaRPr lang="en-NZ" dirty="0">
              <a:solidFill>
                <a:srgbClr val="92D050"/>
              </a:solidFill>
            </a:endParaRPr>
          </a:p>
          <a:p>
            <a:endParaRPr lang="en-NZ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8AEFA6-AF18-814A-5E6F-5932195556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0545" y="3715352"/>
            <a:ext cx="3558335" cy="214487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33A3787-1A5E-2712-004C-66608EEFF8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9642" y="88060"/>
            <a:ext cx="1973021" cy="213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059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796</TotalTime>
  <Words>281</Words>
  <Application>Microsoft Office PowerPoint</Application>
  <PresentationFormat>Widescreen</PresentationFormat>
  <Paragraphs>46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Montserrat ExtraBold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ANGELA scott</dc:creator>
  <cp:lastModifiedBy>Angela Scott</cp:lastModifiedBy>
  <cp:revision>32</cp:revision>
  <dcterms:created xsi:type="dcterms:W3CDTF">2021-09-07T05:09:47Z</dcterms:created>
  <dcterms:modified xsi:type="dcterms:W3CDTF">2026-05-18T21:12:01Z</dcterms:modified>
</cp:coreProperties>
</file>